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</p:sldMasterIdLst>
  <p:sldIdLst>
    <p:sldId id="256" r:id="rId2"/>
    <p:sldId id="264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00" autoAdjust="0"/>
    <p:restoredTop sz="94737" autoAdjust="0"/>
  </p:normalViewPr>
  <p:slideViewPr>
    <p:cSldViewPr>
      <p:cViewPr varScale="1">
        <p:scale>
          <a:sx n="113" d="100"/>
          <a:sy n="113" d="100"/>
        </p:scale>
        <p:origin x="-42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5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7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10"/>
          <p:cNvSpPr/>
          <p:nvPr/>
        </p:nvSpPr>
        <p:spPr>
          <a:xfrm>
            <a:off x="990600" y="1017588"/>
            <a:ext cx="7178675" cy="483076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11"/>
          <p:cNvSpPr/>
          <p:nvPr/>
        </p:nvSpPr>
        <p:spPr>
          <a:xfrm>
            <a:off x="990600" y="1009650"/>
            <a:ext cx="7180263" cy="4832350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435684">
            <a:off x="769938" y="701675"/>
            <a:ext cx="566737" cy="56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4096196">
            <a:off x="7854950" y="749300"/>
            <a:ext cx="566738" cy="56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Образец подзаголовка</a:t>
            </a:r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88" y="5357813"/>
            <a:ext cx="121443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E99036-0E66-4EA2-9C73-A45DC9751495}" type="datetimeFigureOut">
              <a:rPr lang="ru-RU"/>
              <a:pPr>
                <a:defRPr/>
              </a:pPr>
              <a:t>26.01.2017</a:t>
            </a:fld>
            <a:endParaRPr lang="ru-RU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750" y="5357813"/>
            <a:ext cx="503396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475" y="5357813"/>
            <a:ext cx="554038" cy="365125"/>
          </a:xfrm>
        </p:spPr>
        <p:txBody>
          <a:bodyPr/>
          <a:lstStyle>
            <a:lvl1pPr algn="ctr">
              <a:defRPr smtClean="0"/>
            </a:lvl1pPr>
          </a:lstStyle>
          <a:p>
            <a:pPr>
              <a:defRPr/>
            </a:pPr>
            <a:fld id="{8D59C7DA-DBDD-42BB-B429-2889A528E8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8C5F56-0FEB-45B0-97D1-018B125A9E4A}" type="datetimeFigureOut">
              <a:rPr lang="ru-RU"/>
              <a:pPr>
                <a:defRPr/>
              </a:pPr>
              <a:t>26.01.2017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6414FA-8E16-4D64-A123-B285B786C1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n-US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30E626-5952-45E4-AEA7-73B69FF0C93F}" type="datetimeFigureOut">
              <a:rPr lang="ru-RU"/>
              <a:pPr>
                <a:defRPr/>
              </a:pPr>
              <a:t>26.01.2017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347665-09E9-43C7-B691-1E8D730BFC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18319B-22C7-468F-A081-F5EE90F40EF9}" type="datetimeFigureOut">
              <a:rPr lang="ru-RU"/>
              <a:pPr>
                <a:defRPr/>
              </a:pPr>
              <a:t>26.01.2017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BE137E-4A12-4C45-B5A2-BFF2DCE56B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Образец текста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6E63D6-17F6-411E-A828-FE5296C6D2FD}" type="datetimeFigureOut">
              <a:rPr lang="ru-RU"/>
              <a:pPr>
                <a:defRPr/>
              </a:pPr>
              <a:t>26.01.2017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9BF743-CEC0-4604-A77E-7E338CFDEE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B1E4AF-370B-4DE8-A6E3-22E40D20C4E7}" type="datetimeFigureOut">
              <a:rPr lang="ru-RU"/>
              <a:pPr>
                <a:defRPr/>
              </a:pPr>
              <a:t>26.01.2017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37CE98-0033-45B7-80FB-2595A7EFCD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63D48F-2A7B-4E7D-BF77-16D3AEB53D7C}" type="datetimeFigureOut">
              <a:rPr lang="ru-RU"/>
              <a:pPr>
                <a:defRPr/>
              </a:pPr>
              <a:t>26.01.2017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6447CB-6E0A-4BE5-BECB-64A31E54E0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6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8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15"/>
          <p:cNvSpPr/>
          <p:nvPr/>
        </p:nvSpPr>
        <p:spPr>
          <a:xfrm rot="60000">
            <a:off x="4468813" y="604838"/>
            <a:ext cx="3789362" cy="572293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16"/>
          <p:cNvSpPr/>
          <p:nvPr/>
        </p:nvSpPr>
        <p:spPr>
          <a:xfrm rot="60000">
            <a:off x="4471988" y="603250"/>
            <a:ext cx="3787775" cy="5722938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tangle 12"/>
          <p:cNvSpPr/>
          <p:nvPr/>
        </p:nvSpPr>
        <p:spPr>
          <a:xfrm rot="21540000">
            <a:off x="749300" y="576263"/>
            <a:ext cx="3789363" cy="572293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ectangle 13"/>
          <p:cNvSpPr/>
          <p:nvPr/>
        </p:nvSpPr>
        <p:spPr>
          <a:xfrm rot="21540000">
            <a:off x="749300" y="576263"/>
            <a:ext cx="3789363" cy="5721350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435684">
            <a:off x="2371725" y="293688"/>
            <a:ext cx="566738" cy="56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4096196">
            <a:off x="6280150" y="333375"/>
            <a:ext cx="566738" cy="56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Образец текста</a:t>
            </a:r>
          </a:p>
        </p:txBody>
      </p:sp>
      <p:sp>
        <p:nvSpPr>
          <p:cNvPr id="1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2063" y="5886450"/>
            <a:ext cx="121285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87664B-094D-4BC1-8D22-9ECFE3E34E0E}" type="datetimeFigureOut">
              <a:rPr lang="ru-RU"/>
              <a:pPr>
                <a:defRPr/>
              </a:pPr>
              <a:t>26.01.2017</a:t>
            </a:fld>
            <a:endParaRPr lang="ru-RU"/>
          </a:p>
        </p:txBody>
      </p:sp>
      <p:sp>
        <p:nvSpPr>
          <p:cNvPr id="16" name="Footer Placeholder 5"/>
          <p:cNvSpPr>
            <a:spLocks noGrp="1"/>
          </p:cNvSpPr>
          <p:nvPr>
            <p:ph type="ftr" sz="quarter" idx="11"/>
          </p:nvPr>
        </p:nvSpPr>
        <p:spPr>
          <a:xfrm rot="21540000">
            <a:off x="914400" y="5829300"/>
            <a:ext cx="352266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8088" y="5897563"/>
            <a:ext cx="55403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7560A5-E215-4A43-AAC6-7220107B5C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6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8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11"/>
          <p:cNvSpPr/>
          <p:nvPr/>
        </p:nvSpPr>
        <p:spPr>
          <a:xfrm rot="21540000">
            <a:off x="749300" y="576263"/>
            <a:ext cx="3789363" cy="572293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12"/>
          <p:cNvSpPr/>
          <p:nvPr/>
        </p:nvSpPr>
        <p:spPr>
          <a:xfrm rot="21540000">
            <a:off x="744538" y="576263"/>
            <a:ext cx="3789362" cy="5721350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tangle 28"/>
          <p:cNvSpPr/>
          <p:nvPr/>
        </p:nvSpPr>
        <p:spPr>
          <a:xfrm rot="60000">
            <a:off x="4468813" y="604838"/>
            <a:ext cx="3789362" cy="572293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ectangle 29"/>
          <p:cNvSpPr/>
          <p:nvPr/>
        </p:nvSpPr>
        <p:spPr>
          <a:xfrm rot="60000">
            <a:off x="4464050" y="603250"/>
            <a:ext cx="3789363" cy="5722938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435684">
            <a:off x="2371725" y="293688"/>
            <a:ext cx="566738" cy="56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4096196">
            <a:off x="6280150" y="333375"/>
            <a:ext cx="566738" cy="56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Чтобы добавить рисунок, перетащите его на заполнитель или щелкните значок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Образец текста</a:t>
            </a:r>
          </a:p>
        </p:txBody>
      </p:sp>
      <p:sp>
        <p:nvSpPr>
          <p:cNvPr id="1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238" y="5888038"/>
            <a:ext cx="121443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14DAC1-E497-4F89-9755-736C2D206EEE}" type="datetimeFigureOut">
              <a:rPr lang="ru-RU"/>
              <a:pPr>
                <a:defRPr/>
              </a:pPr>
              <a:t>26.01.2017</a:t>
            </a:fld>
            <a:endParaRPr lang="ru-RU"/>
          </a:p>
        </p:txBody>
      </p:sp>
      <p:sp>
        <p:nvSpPr>
          <p:cNvPr id="16" name="Footer Placeholder 5"/>
          <p:cNvSpPr>
            <a:spLocks noGrp="1"/>
          </p:cNvSpPr>
          <p:nvPr>
            <p:ph type="ftr" sz="quarter" idx="11"/>
          </p:nvPr>
        </p:nvSpPr>
        <p:spPr>
          <a:xfrm rot="21540000">
            <a:off x="914400" y="5830888"/>
            <a:ext cx="331946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850" y="5900738"/>
            <a:ext cx="5540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A73D00-2DF4-464A-8414-DD352A3BB9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ED1D52-321E-471F-838B-F87F4FD2C2F6}" type="datetimeFigureOut">
              <a:rPr lang="ru-RU"/>
              <a:pPr>
                <a:defRPr/>
              </a:pPr>
              <a:t>26.01.2017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1214B5-6DAD-4430-8A8C-1109B8E6FF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0E4673-A7EE-45E3-A6FC-C356CD31C761}" type="datetimeFigureOut">
              <a:rPr lang="ru-RU"/>
              <a:pPr>
                <a:defRPr/>
              </a:pPr>
              <a:t>26.01.2017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6C4F81-7254-4360-8328-72E26AA107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5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838" y="574675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838" y="576263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32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 rot="1435684">
            <a:off x="544513" y="273050"/>
            <a:ext cx="566737" cy="56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 rot="4096196">
            <a:off x="8115300" y="298450"/>
            <a:ext cx="566738" cy="56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4" name="Title Placeholder 1"/>
          <p:cNvSpPr>
            <a:spLocks noGrp="1"/>
          </p:cNvSpPr>
          <p:nvPr>
            <p:ph type="title"/>
          </p:nvPr>
        </p:nvSpPr>
        <p:spPr bwMode="auto">
          <a:xfrm>
            <a:off x="1095375" y="817563"/>
            <a:ext cx="6964363" cy="1201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Образец заголовка</a:t>
            </a:r>
          </a:p>
        </p:txBody>
      </p:sp>
      <p:sp>
        <p:nvSpPr>
          <p:cNvPr id="103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463675" y="2119313"/>
            <a:ext cx="6196013" cy="360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775" y="5808663"/>
            <a:ext cx="1212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pPr>
              <a:defRPr/>
            </a:pPr>
            <a:fld id="{7AA4B1A5-3E5C-496E-994D-0BCF471E1AD7}" type="datetimeFigureOut">
              <a:rPr lang="ru-RU"/>
              <a:pPr>
                <a:defRPr/>
              </a:pPr>
              <a:t>26.01.2017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0" y="5808663"/>
            <a:ext cx="5540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800" y="5808663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 smtClean="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pPr>
              <a:defRPr/>
            </a:pPr>
            <a:fld id="{A2770DE1-D4A4-4F22-A1A5-CD7C23668C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1" r:id="rId2"/>
    <p:sldLayoutId id="2147483760" r:id="rId3"/>
    <p:sldLayoutId id="2147483759" r:id="rId4"/>
    <p:sldLayoutId id="2147483758" r:id="rId5"/>
    <p:sldLayoutId id="2147483757" r:id="rId6"/>
    <p:sldLayoutId id="2147483756" r:id="rId7"/>
    <p:sldLayoutId id="2147483763" r:id="rId8"/>
    <p:sldLayoutId id="2147483764" r:id="rId9"/>
    <p:sldLayoutId id="2147483755" r:id="rId10"/>
    <p:sldLayoutId id="2147483754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mpact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mpact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mpact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mpact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Brush Script MT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Brush Script MT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Brush Script MT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Brush Script MT"/>
        <a:buChar char="O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64465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Brush Script MT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268760"/>
            <a:ext cx="7772400" cy="1470025"/>
          </a:xfr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ru-RU" sz="4300" smtClean="0">
                <a:solidFill>
                  <a:srgbClr val="FFFFFF"/>
                </a:solidFill>
              </a:rPr>
              <a:t>Написание неформальеого письма</a:t>
            </a:r>
          </a:p>
        </p:txBody>
      </p:sp>
      <p:pic>
        <p:nvPicPr>
          <p:cNvPr id="13320" name="Picture 8" descr="pis_mo_kartink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8263" y="2852738"/>
            <a:ext cx="2522537" cy="2647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800" b="1" dirty="0" smtClean="0">
                <a:latin typeface="+mn-lt"/>
              </a:rPr>
              <a:t>Оформление адресной строки:</a:t>
            </a:r>
            <a:endParaRPr lang="ru-RU" sz="2800" b="1" dirty="0">
              <a:latin typeface="+mn-lt"/>
            </a:endParaRPr>
          </a:p>
        </p:txBody>
      </p:sp>
      <p:sp>
        <p:nvSpPr>
          <p:cNvPr id="14338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/>
            <a:r>
              <a:rPr lang="ru-RU" smtClean="0"/>
              <a:t> адрес отправителя.</a:t>
            </a:r>
          </a:p>
          <a:p>
            <a:pPr marL="0" indent="0"/>
            <a:r>
              <a:rPr lang="ru-RU" smtClean="0"/>
              <a:t> дата написания письма.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1"/>
          <p:cNvSpPr>
            <a:spLocks noGrp="1"/>
          </p:cNvSpPr>
          <p:nvPr>
            <p:ph type="title"/>
          </p:nvPr>
        </p:nvSpPr>
        <p:spPr>
          <a:xfrm>
            <a:off x="457200" y="836613"/>
            <a:ext cx="8229600" cy="1296987"/>
          </a:xfrm>
        </p:spPr>
        <p:txBody>
          <a:bodyPr/>
          <a:lstStyle/>
          <a:p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Письмо начинается с неофициального обращения. 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Если в задании имя вашего собеседника не указано, его следует придумать: </a:t>
            </a:r>
            <a:br>
              <a:rPr lang="ru-RU" sz="2400" smtClean="0">
                <a:latin typeface="Times New Roman" pitchFamily="18" charset="0"/>
                <a:cs typeface="Times New Roman" pitchFamily="18" charset="0"/>
              </a:rPr>
            </a:br>
            <a:endParaRPr lang="ru-RU" sz="240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63675" y="2492375"/>
            <a:ext cx="6196013" cy="3230563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 typeface="Brush Script MT" pitchFamily="66" charset="0"/>
              <a:buNone/>
              <a:defRPr/>
            </a:pPr>
            <a:r>
              <a:rPr lang="ru-RU" b="1" dirty="0" smtClean="0"/>
              <a:t>Например:</a:t>
            </a:r>
            <a:endParaRPr lang="en-US" b="1" dirty="0" smtClean="0"/>
          </a:p>
          <a:p>
            <a:pPr marL="0" indent="0" fontAlgn="auto">
              <a:spcAft>
                <a:spcPts val="0"/>
              </a:spcAft>
              <a:buFont typeface="Brush Script MT" pitchFamily="66" charset="0"/>
              <a:buNone/>
              <a:defRPr/>
            </a:pPr>
            <a:r>
              <a:rPr lang="en-US" b="1" dirty="0" smtClean="0">
                <a:solidFill>
                  <a:srgbClr val="000090"/>
                </a:solidFill>
              </a:rPr>
              <a:t>Dear Alex</a:t>
            </a:r>
            <a:r>
              <a:rPr lang="ru-RU" b="1" dirty="0" smtClean="0">
                <a:solidFill>
                  <a:srgbClr val="000090"/>
                </a:solidFill>
              </a:rPr>
              <a:t>, </a:t>
            </a:r>
            <a:endParaRPr lang="ru-RU" dirty="0" smtClean="0">
              <a:solidFill>
                <a:srgbClr val="000090"/>
              </a:solidFill>
            </a:endParaRPr>
          </a:p>
          <a:p>
            <a:pPr marL="0" indent="0" fontAlgn="auto">
              <a:spcAft>
                <a:spcPts val="0"/>
              </a:spcAft>
              <a:buFont typeface="Brush Script MT" pitchFamily="66" charset="0"/>
              <a:buNone/>
              <a:defRPr/>
            </a:pPr>
            <a:r>
              <a:rPr lang="en-US" b="1" dirty="0" smtClean="0">
                <a:solidFill>
                  <a:srgbClr val="000090"/>
                </a:solidFill>
              </a:rPr>
              <a:t>Dear Rose</a:t>
            </a:r>
            <a:r>
              <a:rPr lang="ru-RU" b="1" dirty="0" smtClean="0">
                <a:solidFill>
                  <a:srgbClr val="000090"/>
                </a:solidFill>
              </a:rPr>
              <a:t>,</a:t>
            </a:r>
            <a:r>
              <a:rPr lang="ru-RU" dirty="0" smtClean="0">
                <a:solidFill>
                  <a:srgbClr val="000090"/>
                </a:solidFill>
              </a:rPr>
              <a:t> </a:t>
            </a:r>
          </a:p>
          <a:p>
            <a:pPr marL="274320" indent="-274320" algn="ctr" fontAlgn="auto">
              <a:spcAft>
                <a:spcPts val="0"/>
              </a:spcAft>
              <a:buFont typeface="Brush Script MT" pitchFamily="66" charset="0"/>
              <a:buNone/>
              <a:defRPr/>
            </a:pPr>
            <a:endParaRPr lang="ru-RU" dirty="0" smtClean="0"/>
          </a:p>
          <a:p>
            <a:pPr marL="274320" indent="-274320" algn="ctr" fontAlgn="auto">
              <a:spcAft>
                <a:spcPts val="0"/>
              </a:spcAft>
              <a:buFont typeface="Brush Script MT" pitchFamily="66" charset="0"/>
              <a:buNone/>
              <a:defRPr/>
            </a:pPr>
            <a:r>
              <a:rPr lang="ru-RU" dirty="0" smtClean="0"/>
              <a:t>После обращения обязательно ставится запятая! </a:t>
            </a:r>
          </a:p>
          <a:p>
            <a:pPr marL="274320" indent="-274320" fontAlgn="auto">
              <a:spcAft>
                <a:spcPts val="0"/>
              </a:spcAft>
              <a:buFont typeface="Brush Script MT" pitchFamily="66" charset="0"/>
              <a:buChar char="O"/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Заголовок 1"/>
          <p:cNvSpPr>
            <a:spLocks noGrp="1"/>
          </p:cNvSpPr>
          <p:nvPr>
            <p:ph type="title"/>
          </p:nvPr>
        </p:nvSpPr>
        <p:spPr>
          <a:xfrm>
            <a:off x="457200" y="981075"/>
            <a:ext cx="8229600" cy="1079500"/>
          </a:xfrm>
        </p:spPr>
        <p:txBody>
          <a:bodyPr/>
          <a:lstStyle/>
          <a:p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Разделите текст письма на несколько логических абзацев, каждый из которых начните с красной строки. </a:t>
            </a:r>
            <a:r>
              <a:rPr lang="ru-RU" sz="2400" smtClean="0"/>
              <a:t/>
            </a:r>
            <a:br>
              <a:rPr lang="ru-RU" sz="2400" smtClean="0"/>
            </a:br>
            <a:r>
              <a:rPr lang="ru-RU" sz="2400" smtClean="0"/>
              <a:t/>
            </a:r>
            <a:br>
              <a:rPr lang="ru-RU" sz="2400" smtClean="0"/>
            </a:br>
            <a:endParaRPr lang="ru-RU" sz="240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457200" indent="-457200" fontAlgn="auto">
              <a:spcAft>
                <a:spcPts val="0"/>
              </a:spcAft>
              <a:buFont typeface="Brush Script MT" pitchFamily="66" charset="0"/>
              <a:buAutoNum type="arabicPeriod"/>
              <a:defRPr/>
            </a:pPr>
            <a:r>
              <a:rPr lang="ru-RU" dirty="0" smtClean="0"/>
              <a:t>В первом абзаце вам следует поблагодарить своего друга за его письмо.</a:t>
            </a:r>
          </a:p>
          <a:p>
            <a:pPr marL="0" indent="0" fontAlgn="auto">
              <a:spcAft>
                <a:spcPts val="0"/>
              </a:spcAft>
              <a:buFont typeface="Brush Script MT" pitchFamily="66" charset="0"/>
              <a:buNone/>
              <a:defRPr/>
            </a:pPr>
            <a:r>
              <a:rPr lang="ru-RU" dirty="0" smtClean="0"/>
              <a:t>Например:</a:t>
            </a:r>
          </a:p>
          <a:p>
            <a:pPr marL="0" indent="0" fontAlgn="auto">
              <a:spcAft>
                <a:spcPts val="0"/>
              </a:spcAft>
              <a:buFont typeface="Brush Script MT" pitchFamily="66" charset="0"/>
              <a:buNone/>
              <a:defRPr/>
            </a:pPr>
            <a:r>
              <a:rPr lang="ru-RU" b="1" dirty="0" smtClean="0">
                <a:solidFill>
                  <a:srgbClr val="000090"/>
                </a:solidFill>
              </a:rPr>
              <a:t>- </a:t>
            </a:r>
            <a:r>
              <a:rPr lang="en-US" b="1" dirty="0" smtClean="0">
                <a:solidFill>
                  <a:srgbClr val="000090"/>
                </a:solidFill>
              </a:rPr>
              <a:t>Thanks (a lot) for your (last) letter. </a:t>
            </a:r>
            <a:endParaRPr lang="ru-RU" dirty="0" smtClean="0">
              <a:solidFill>
                <a:srgbClr val="000090"/>
              </a:solidFill>
            </a:endParaRPr>
          </a:p>
          <a:p>
            <a:pPr marL="0" indent="0" fontAlgn="auto">
              <a:spcAft>
                <a:spcPts val="0"/>
              </a:spcAft>
              <a:buFont typeface="Brush Script MT" pitchFamily="66" charset="0"/>
              <a:buNone/>
              <a:defRPr/>
            </a:pPr>
            <a:r>
              <a:rPr lang="ru-RU" b="1" dirty="0" smtClean="0">
                <a:solidFill>
                  <a:srgbClr val="000090"/>
                </a:solidFill>
              </a:rPr>
              <a:t>- </a:t>
            </a:r>
            <a:r>
              <a:rPr lang="en-US" b="1" dirty="0" smtClean="0">
                <a:solidFill>
                  <a:srgbClr val="000090"/>
                </a:solidFill>
              </a:rPr>
              <a:t>Your last letter was a real surprise</a:t>
            </a:r>
            <a:r>
              <a:rPr lang="ru-RU" b="1" dirty="0" smtClean="0">
                <a:solidFill>
                  <a:srgbClr val="000090"/>
                </a:solidFill>
              </a:rPr>
              <a:t> </a:t>
            </a:r>
            <a:r>
              <a:rPr lang="en-US" b="1" dirty="0" smtClean="0">
                <a:solidFill>
                  <a:srgbClr val="000090"/>
                </a:solidFill>
              </a:rPr>
              <a:t>for me. </a:t>
            </a:r>
            <a:endParaRPr lang="ru-RU" dirty="0" smtClean="0">
              <a:solidFill>
                <a:srgbClr val="000090"/>
              </a:solidFill>
            </a:endParaRPr>
          </a:p>
          <a:p>
            <a:pPr marL="0" indent="0" fontAlgn="auto">
              <a:spcAft>
                <a:spcPts val="0"/>
              </a:spcAft>
              <a:buFont typeface="Brush Script MT" pitchFamily="66" charset="0"/>
              <a:buNone/>
              <a:defRPr/>
            </a:pPr>
            <a:r>
              <a:rPr lang="ru-RU" b="1" dirty="0" smtClean="0">
                <a:solidFill>
                  <a:srgbClr val="000090"/>
                </a:solidFill>
              </a:rPr>
              <a:t>- </a:t>
            </a:r>
            <a:r>
              <a:rPr lang="en-US" b="1" dirty="0" smtClean="0">
                <a:solidFill>
                  <a:srgbClr val="000090"/>
                </a:solidFill>
              </a:rPr>
              <a:t>I was glad (happy) to get your letter. </a:t>
            </a:r>
            <a:endParaRPr lang="ru-RU" dirty="0" smtClean="0">
              <a:solidFill>
                <a:srgbClr val="000090"/>
              </a:solidFill>
            </a:endParaRPr>
          </a:p>
          <a:p>
            <a:pPr marL="0" indent="0" fontAlgn="auto">
              <a:spcAft>
                <a:spcPts val="0"/>
              </a:spcAft>
              <a:buFont typeface="Brush Script MT" pitchFamily="66" charset="0"/>
              <a:buNone/>
              <a:defRPr/>
            </a:pPr>
            <a:r>
              <a:rPr lang="ru-RU" b="1" dirty="0" smtClean="0">
                <a:solidFill>
                  <a:srgbClr val="000090"/>
                </a:solidFill>
              </a:rPr>
              <a:t>- </a:t>
            </a:r>
            <a:r>
              <a:rPr lang="en-US" b="1" dirty="0" smtClean="0">
                <a:solidFill>
                  <a:srgbClr val="000090"/>
                </a:solidFill>
              </a:rPr>
              <a:t>It was great (nice) to hear from you!</a:t>
            </a:r>
            <a:endParaRPr lang="ru-RU" dirty="0">
              <a:solidFill>
                <a:srgbClr val="00009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/>
          </a:bodyPr>
          <a:lstStyle/>
          <a:p>
            <a:pPr marL="0" indent="0" fontAlgn="auto">
              <a:spcAft>
                <a:spcPts val="0"/>
              </a:spcAft>
              <a:buFont typeface="Brush Script MT" pitchFamily="66" charset="0"/>
              <a:buNone/>
              <a:defRPr/>
            </a:pPr>
            <a:r>
              <a:rPr lang="ru-RU" dirty="0" smtClean="0"/>
              <a:t>Основная часть письма (2–3 абзаца). В ней вы должны раскрыть все аспекты, указанные в задании. Не забудьте задать необходимые вопросы. </a:t>
            </a:r>
          </a:p>
          <a:p>
            <a:pPr marL="0" indent="0" fontAlgn="auto">
              <a:spcAft>
                <a:spcPts val="0"/>
              </a:spcAft>
              <a:buFont typeface="Brush Script MT" pitchFamily="66" charset="0"/>
              <a:buNone/>
              <a:defRPr/>
            </a:pPr>
            <a:r>
              <a:rPr lang="ru-RU" dirty="0" smtClean="0"/>
              <a:t>Предполагается, что письмо должно быть написано в неформальном стиле, поэтому вы можете использовать неформальные слова-связки, такие как </a:t>
            </a:r>
            <a:r>
              <a:rPr lang="en-US" b="1" dirty="0" smtClean="0">
                <a:solidFill>
                  <a:srgbClr val="000090"/>
                </a:solidFill>
              </a:rPr>
              <a:t>well</a:t>
            </a:r>
            <a:r>
              <a:rPr lang="ru-RU" dirty="0" smtClean="0">
                <a:solidFill>
                  <a:srgbClr val="000090"/>
                </a:solidFill>
              </a:rPr>
              <a:t>, </a:t>
            </a:r>
            <a:r>
              <a:rPr lang="en-US" b="1" dirty="0" smtClean="0">
                <a:solidFill>
                  <a:srgbClr val="000090"/>
                </a:solidFill>
              </a:rPr>
              <a:t>by the way</a:t>
            </a:r>
            <a:r>
              <a:rPr lang="ru-RU" dirty="0" smtClean="0">
                <a:solidFill>
                  <a:srgbClr val="000090"/>
                </a:solidFill>
              </a:rPr>
              <a:t>, </a:t>
            </a:r>
            <a:r>
              <a:rPr lang="en-US" b="1" dirty="0" smtClean="0">
                <a:solidFill>
                  <a:srgbClr val="000090"/>
                </a:solidFill>
              </a:rPr>
              <a:t>anyway</a:t>
            </a:r>
            <a:r>
              <a:rPr lang="ru-RU" dirty="0" smtClean="0">
                <a:solidFill>
                  <a:srgbClr val="000090"/>
                </a:solidFill>
              </a:rPr>
              <a:t>, </a:t>
            </a:r>
            <a:r>
              <a:rPr lang="en-US" b="1" dirty="0" smtClean="0">
                <a:solidFill>
                  <a:srgbClr val="000090"/>
                </a:solidFill>
              </a:rPr>
              <a:t>so</a:t>
            </a:r>
            <a:r>
              <a:rPr lang="ru-RU" dirty="0" smtClean="0">
                <a:solidFill>
                  <a:srgbClr val="000090"/>
                </a:solidFill>
              </a:rPr>
              <a:t>, </a:t>
            </a:r>
            <a:r>
              <a:rPr lang="ru-RU" dirty="0" smtClean="0"/>
              <a:t>разговорные выражения типа </a:t>
            </a:r>
            <a:r>
              <a:rPr lang="en-US" b="1" dirty="0" smtClean="0">
                <a:solidFill>
                  <a:srgbClr val="000090"/>
                </a:solidFill>
              </a:rPr>
              <a:t>Guess what</a:t>
            </a:r>
            <a:r>
              <a:rPr lang="ru-RU" b="1" dirty="0" smtClean="0">
                <a:solidFill>
                  <a:srgbClr val="000090"/>
                </a:solidFill>
              </a:rPr>
              <a:t>?</a:t>
            </a:r>
            <a:r>
              <a:rPr lang="ru-RU" dirty="0" smtClean="0">
                <a:solidFill>
                  <a:srgbClr val="000090"/>
                </a:solidFill>
              </a:rPr>
              <a:t> </a:t>
            </a:r>
            <a:r>
              <a:rPr lang="ru-RU" dirty="0" smtClean="0"/>
              <a:t>Или </a:t>
            </a:r>
            <a:r>
              <a:rPr lang="en-US" b="1" dirty="0" smtClean="0">
                <a:solidFill>
                  <a:srgbClr val="000090"/>
                </a:solidFill>
              </a:rPr>
              <a:t>Wish me luck</a:t>
            </a:r>
            <a:r>
              <a:rPr lang="ru-RU" b="1" dirty="0" smtClean="0">
                <a:solidFill>
                  <a:srgbClr val="000090"/>
                </a:solidFill>
              </a:rPr>
              <a:t>!</a:t>
            </a:r>
            <a:r>
              <a:rPr lang="ru-RU" dirty="0" smtClean="0">
                <a:solidFill>
                  <a:srgbClr val="000090"/>
                </a:solidFill>
              </a:rPr>
              <a:t> </a:t>
            </a:r>
            <a:r>
              <a:rPr lang="ru-RU" dirty="0" smtClean="0"/>
              <a:t>а также восклицательные знаки. </a:t>
            </a:r>
          </a:p>
          <a:p>
            <a:pPr marL="0" indent="0" fontAlgn="auto">
              <a:spcAft>
                <a:spcPts val="0"/>
              </a:spcAft>
              <a:buFont typeface="Brush Script MT" pitchFamily="66" charset="0"/>
              <a:buNone/>
              <a:defRPr/>
            </a:pPr>
            <a:endParaRPr lang="ru-RU" dirty="0" smtClean="0"/>
          </a:p>
          <a:p>
            <a:pPr marL="274320" indent="-274320" fontAlgn="auto">
              <a:spcAft>
                <a:spcPts val="0"/>
              </a:spcAft>
              <a:buFont typeface="Brush Script MT" pitchFamily="66" charset="0"/>
              <a:buChar char="O"/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В последнем параграфе следует объяснить, почему вы заканчиваете письмо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85000" lnSpcReduction="20000"/>
          </a:bodyPr>
          <a:lstStyle/>
          <a:p>
            <a:pPr marL="0" indent="0" fontAlgn="auto">
              <a:spcAft>
                <a:spcPts val="0"/>
              </a:spcAft>
              <a:buFont typeface="Brush Script MT" pitchFamily="66" charset="0"/>
              <a:buNone/>
              <a:defRPr/>
            </a:pPr>
            <a:r>
              <a:rPr lang="ru-RU" b="1" dirty="0" smtClean="0"/>
              <a:t>Например:</a:t>
            </a:r>
          </a:p>
          <a:p>
            <a:pPr marL="0" indent="0" fontAlgn="auto">
              <a:spcAft>
                <a:spcPts val="0"/>
              </a:spcAft>
              <a:buFont typeface="Brush Script MT" pitchFamily="66" charset="0"/>
              <a:buNone/>
              <a:defRPr/>
            </a:pPr>
            <a:r>
              <a:rPr lang="ru-RU" b="1" dirty="0" smtClean="0">
                <a:solidFill>
                  <a:srgbClr val="000090"/>
                </a:solidFill>
              </a:rPr>
              <a:t>- </a:t>
            </a:r>
            <a:r>
              <a:rPr lang="en-US" b="1" dirty="0" smtClean="0">
                <a:solidFill>
                  <a:srgbClr val="000090"/>
                </a:solidFill>
              </a:rPr>
              <a:t>Well, I’d better go now as I have to do my homework. </a:t>
            </a:r>
            <a:endParaRPr lang="ru-RU" dirty="0" smtClean="0">
              <a:solidFill>
                <a:srgbClr val="000090"/>
              </a:solidFill>
            </a:endParaRPr>
          </a:p>
          <a:p>
            <a:pPr marL="0" indent="0" fontAlgn="auto">
              <a:spcAft>
                <a:spcPts val="0"/>
              </a:spcAft>
              <a:buFont typeface="Brush Script MT" pitchFamily="66" charset="0"/>
              <a:buNone/>
              <a:defRPr/>
            </a:pPr>
            <a:r>
              <a:rPr lang="ru-RU" b="1" dirty="0" smtClean="0">
                <a:solidFill>
                  <a:srgbClr val="000090"/>
                </a:solidFill>
              </a:rPr>
              <a:t>- </a:t>
            </a:r>
            <a:r>
              <a:rPr lang="en-US" b="1" dirty="0" smtClean="0">
                <a:solidFill>
                  <a:srgbClr val="000090"/>
                </a:solidFill>
              </a:rPr>
              <a:t>Anyway, I have to go now because my Mum asked me to help her with the washing up. </a:t>
            </a:r>
            <a:endParaRPr lang="ru-RU" dirty="0" smtClean="0">
              <a:solidFill>
                <a:srgbClr val="000090"/>
              </a:solidFill>
            </a:endParaRPr>
          </a:p>
          <a:p>
            <a:pPr marL="0" indent="0" fontAlgn="auto">
              <a:spcAft>
                <a:spcPts val="0"/>
              </a:spcAft>
              <a:buFont typeface="Brush Script MT" pitchFamily="66" charset="0"/>
              <a:buNone/>
              <a:defRPr/>
            </a:pPr>
            <a:r>
              <a:rPr lang="ru-RU" b="1" dirty="0" smtClean="0">
                <a:solidFill>
                  <a:srgbClr val="000090"/>
                </a:solidFill>
              </a:rPr>
              <a:t>- </a:t>
            </a:r>
            <a:r>
              <a:rPr lang="en-US" b="1" dirty="0" smtClean="0">
                <a:solidFill>
                  <a:srgbClr val="000090"/>
                </a:solidFill>
              </a:rPr>
              <a:t>I’ve got to go now! It’s time for my </a:t>
            </a:r>
            <a:r>
              <a:rPr lang="en-US" b="1" dirty="0" err="1" smtClean="0">
                <a:solidFill>
                  <a:srgbClr val="000090"/>
                </a:solidFill>
              </a:rPr>
              <a:t>favourite</a:t>
            </a:r>
            <a:r>
              <a:rPr lang="en-US" b="1" dirty="0" smtClean="0">
                <a:solidFill>
                  <a:srgbClr val="000090"/>
                </a:solidFill>
              </a:rPr>
              <a:t> TV show.</a:t>
            </a:r>
            <a:r>
              <a:rPr lang="en-US" dirty="0" smtClean="0"/>
              <a:t> </a:t>
            </a:r>
            <a:endParaRPr lang="ru-RU" dirty="0" smtClean="0"/>
          </a:p>
          <a:p>
            <a:pPr marL="274320" indent="-274320" fontAlgn="auto">
              <a:spcAft>
                <a:spcPts val="0"/>
              </a:spcAft>
              <a:buFont typeface="Brush Script MT" pitchFamily="66" charset="0"/>
              <a:buNone/>
              <a:defRPr/>
            </a:pPr>
            <a:r>
              <a:rPr lang="ru-RU" dirty="0" smtClean="0"/>
              <a:t> и упомянуть о дальнейших контактах: </a:t>
            </a:r>
          </a:p>
          <a:p>
            <a:pPr marL="0" indent="0" fontAlgn="auto">
              <a:spcAft>
                <a:spcPts val="0"/>
              </a:spcAft>
              <a:buFont typeface="Brush Script MT" pitchFamily="66" charset="0"/>
              <a:buNone/>
              <a:defRPr/>
            </a:pPr>
            <a:r>
              <a:rPr lang="ru-RU" b="1" dirty="0" smtClean="0">
                <a:solidFill>
                  <a:srgbClr val="000090"/>
                </a:solidFill>
              </a:rPr>
              <a:t>- </a:t>
            </a:r>
            <a:r>
              <a:rPr lang="en-US" b="1" dirty="0" smtClean="0">
                <a:solidFill>
                  <a:srgbClr val="000090"/>
                </a:solidFill>
              </a:rPr>
              <a:t>Write (back) soon! </a:t>
            </a:r>
            <a:endParaRPr lang="ru-RU" dirty="0" smtClean="0">
              <a:solidFill>
                <a:srgbClr val="000090"/>
              </a:solidFill>
            </a:endParaRPr>
          </a:p>
          <a:p>
            <a:pPr marL="0" indent="0" fontAlgn="auto">
              <a:spcAft>
                <a:spcPts val="0"/>
              </a:spcAft>
              <a:buFont typeface="Brush Script MT" pitchFamily="66" charset="0"/>
              <a:buNone/>
              <a:defRPr/>
            </a:pPr>
            <a:r>
              <a:rPr lang="ru-RU" b="1" dirty="0" smtClean="0">
                <a:solidFill>
                  <a:srgbClr val="000090"/>
                </a:solidFill>
              </a:rPr>
              <a:t>- </a:t>
            </a:r>
            <a:r>
              <a:rPr lang="en-US" b="1" dirty="0" smtClean="0">
                <a:solidFill>
                  <a:srgbClr val="000090"/>
                </a:solidFill>
              </a:rPr>
              <a:t>Take care and keep in touch! </a:t>
            </a:r>
            <a:endParaRPr lang="ru-RU" dirty="0" smtClean="0">
              <a:solidFill>
                <a:srgbClr val="000090"/>
              </a:solidFill>
            </a:endParaRPr>
          </a:p>
          <a:p>
            <a:pPr marL="0" indent="0" fontAlgn="auto">
              <a:spcAft>
                <a:spcPts val="0"/>
              </a:spcAft>
              <a:buFont typeface="Brush Script MT" pitchFamily="66" charset="0"/>
              <a:buNone/>
              <a:defRPr/>
            </a:pPr>
            <a:r>
              <a:rPr lang="ru-RU" b="1" dirty="0" smtClean="0">
                <a:solidFill>
                  <a:srgbClr val="000090"/>
                </a:solidFill>
              </a:rPr>
              <a:t>- </a:t>
            </a:r>
            <a:r>
              <a:rPr lang="en-US" b="1" dirty="0" smtClean="0">
                <a:solidFill>
                  <a:srgbClr val="000090"/>
                </a:solidFill>
              </a:rPr>
              <a:t>Drop me a letter when you can. </a:t>
            </a:r>
            <a:endParaRPr lang="ru-RU" dirty="0" smtClean="0">
              <a:solidFill>
                <a:srgbClr val="000090"/>
              </a:solidFill>
            </a:endParaRPr>
          </a:p>
          <a:p>
            <a:pPr marL="0" indent="0" fontAlgn="auto">
              <a:spcAft>
                <a:spcPts val="0"/>
              </a:spcAft>
              <a:buFont typeface="Brush Script MT" pitchFamily="66" charset="0"/>
              <a:buNone/>
              <a:defRPr/>
            </a:pPr>
            <a:r>
              <a:rPr lang="ru-RU" b="1" dirty="0" smtClean="0">
                <a:solidFill>
                  <a:srgbClr val="000090"/>
                </a:solidFill>
              </a:rPr>
              <a:t>- </a:t>
            </a:r>
            <a:r>
              <a:rPr lang="en-US" b="1" dirty="0" smtClean="0">
                <a:solidFill>
                  <a:srgbClr val="000090"/>
                </a:solidFill>
              </a:rPr>
              <a:t>Hope to hear from you soon. </a:t>
            </a:r>
            <a:endParaRPr lang="ru-RU" dirty="0" smtClean="0">
              <a:solidFill>
                <a:srgbClr val="000090"/>
              </a:solidFill>
            </a:endParaRPr>
          </a:p>
          <a:p>
            <a:pPr marL="0" indent="0" fontAlgn="auto">
              <a:spcAft>
                <a:spcPts val="0"/>
              </a:spcAft>
              <a:buFont typeface="Brush Script MT" pitchFamily="66" charset="0"/>
              <a:buNone/>
              <a:defRPr/>
            </a:pPr>
            <a:r>
              <a:rPr lang="ru-RU" b="1" dirty="0" smtClean="0">
                <a:solidFill>
                  <a:srgbClr val="000090"/>
                </a:solidFill>
              </a:rPr>
              <a:t>- </a:t>
            </a:r>
            <a:r>
              <a:rPr lang="en-US" b="1" dirty="0" smtClean="0">
                <a:solidFill>
                  <a:srgbClr val="000090"/>
                </a:solidFill>
              </a:rPr>
              <a:t>I can’t wait to hear from you!</a:t>
            </a:r>
            <a:r>
              <a:rPr lang="en-US" dirty="0" smtClean="0">
                <a:solidFill>
                  <a:srgbClr val="000090"/>
                </a:solidFill>
              </a:rPr>
              <a:t> </a:t>
            </a:r>
            <a:endParaRPr lang="ru-RU" dirty="0" smtClean="0">
              <a:solidFill>
                <a:srgbClr val="000090"/>
              </a:solidFill>
            </a:endParaRPr>
          </a:p>
          <a:p>
            <a:pPr marL="274320" indent="-274320" fontAlgn="auto">
              <a:spcAft>
                <a:spcPts val="0"/>
              </a:spcAft>
              <a:buFont typeface="Brush Script MT" pitchFamily="66" charset="0"/>
              <a:buChar char="O"/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0400"/>
          </a:xfrm>
        </p:spPr>
        <p:txBody>
          <a:bodyPr/>
          <a:lstStyle/>
          <a:p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В конце письма </a:t>
            </a:r>
            <a:r>
              <a:rPr lang="ru-RU" sz="2400" u="sng" smtClean="0">
                <a:latin typeface="Times New Roman" pitchFamily="18" charset="0"/>
                <a:cs typeface="Times New Roman" pitchFamily="18" charset="0"/>
              </a:rPr>
              <a:t>на отдельной строке</a:t>
            </a: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 указывается завершающая фраза-клише, которая зависит от близости автора и адресата. </a:t>
            </a:r>
            <a:br>
              <a:rPr lang="ru-RU" sz="24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После нее всегда ставится запятая!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71550" y="2143125"/>
            <a:ext cx="7129463" cy="3983038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 typeface="Brush Script MT" pitchFamily="66" charset="0"/>
              <a:buNone/>
              <a:defRPr/>
            </a:pPr>
            <a:r>
              <a:rPr lang="ru-RU" b="1" dirty="0" smtClean="0"/>
              <a:t>Например:</a:t>
            </a:r>
          </a:p>
          <a:p>
            <a:pPr marL="0" indent="0" fontAlgn="auto">
              <a:spcAft>
                <a:spcPts val="0"/>
              </a:spcAft>
              <a:buFont typeface="Brush Script MT" pitchFamily="66" charset="0"/>
              <a:buNone/>
              <a:defRPr/>
            </a:pPr>
            <a:r>
              <a:rPr lang="ru-RU" b="1" dirty="0" smtClean="0">
                <a:solidFill>
                  <a:srgbClr val="000090"/>
                </a:solidFill>
              </a:rPr>
              <a:t>- </a:t>
            </a:r>
            <a:r>
              <a:rPr lang="en-US" b="1" dirty="0" smtClean="0">
                <a:solidFill>
                  <a:srgbClr val="000090"/>
                </a:solidFill>
              </a:rPr>
              <a:t>Love, </a:t>
            </a:r>
            <a:endParaRPr lang="ru-RU" dirty="0" smtClean="0">
              <a:solidFill>
                <a:srgbClr val="000090"/>
              </a:solidFill>
            </a:endParaRPr>
          </a:p>
          <a:p>
            <a:pPr marL="274320" indent="-274320" fontAlgn="auto">
              <a:spcAft>
                <a:spcPts val="0"/>
              </a:spcAft>
              <a:buFontTx/>
              <a:buChar char="-"/>
              <a:defRPr/>
            </a:pPr>
            <a:r>
              <a:rPr lang="en-US" b="1" dirty="0" smtClean="0">
                <a:solidFill>
                  <a:srgbClr val="000090"/>
                </a:solidFill>
              </a:rPr>
              <a:t>Lots of love, </a:t>
            </a:r>
            <a:endParaRPr lang="ru-RU" dirty="0" smtClean="0">
              <a:solidFill>
                <a:srgbClr val="000090"/>
              </a:solidFill>
            </a:endParaRPr>
          </a:p>
          <a:p>
            <a:pPr marL="274320" indent="-274320" fontAlgn="auto">
              <a:spcAft>
                <a:spcPts val="0"/>
              </a:spcAft>
              <a:buFontTx/>
              <a:buChar char="-"/>
              <a:defRPr/>
            </a:pPr>
            <a:r>
              <a:rPr lang="en-US" b="1" dirty="0" smtClean="0">
                <a:solidFill>
                  <a:srgbClr val="000090"/>
                </a:solidFill>
              </a:rPr>
              <a:t>All my love, </a:t>
            </a:r>
            <a:endParaRPr lang="ru-RU" dirty="0" smtClean="0">
              <a:solidFill>
                <a:srgbClr val="000090"/>
              </a:solidFill>
            </a:endParaRPr>
          </a:p>
          <a:p>
            <a:pPr marL="274320" indent="-274320" fontAlgn="auto">
              <a:spcAft>
                <a:spcPts val="0"/>
              </a:spcAft>
              <a:buFontTx/>
              <a:buChar char="-"/>
              <a:defRPr/>
            </a:pPr>
            <a:r>
              <a:rPr lang="en-US" b="1" dirty="0" smtClean="0">
                <a:solidFill>
                  <a:srgbClr val="000090"/>
                </a:solidFill>
              </a:rPr>
              <a:t>All the best, </a:t>
            </a:r>
            <a:endParaRPr lang="ru-RU" dirty="0" smtClean="0">
              <a:solidFill>
                <a:srgbClr val="000090"/>
              </a:solidFill>
            </a:endParaRPr>
          </a:p>
          <a:p>
            <a:pPr marL="274320" indent="-274320" fontAlgn="auto">
              <a:spcAft>
                <a:spcPts val="0"/>
              </a:spcAft>
              <a:buFontTx/>
              <a:buChar char="-"/>
              <a:defRPr/>
            </a:pPr>
            <a:r>
              <a:rPr lang="en-US" b="1" dirty="0" smtClean="0">
                <a:solidFill>
                  <a:srgbClr val="000090"/>
                </a:solidFill>
              </a:rPr>
              <a:t> Best wishes, </a:t>
            </a:r>
            <a:endParaRPr lang="ru-RU" dirty="0" smtClean="0">
              <a:solidFill>
                <a:srgbClr val="000090"/>
              </a:solidFill>
            </a:endParaRPr>
          </a:p>
          <a:p>
            <a:pPr marL="274320" indent="-274320" fontAlgn="auto">
              <a:spcAft>
                <a:spcPts val="0"/>
              </a:spcAft>
              <a:buFontTx/>
              <a:buChar char="-"/>
              <a:defRPr/>
            </a:pPr>
            <a:r>
              <a:rPr lang="en-US" b="1" dirty="0" smtClean="0">
                <a:solidFill>
                  <a:srgbClr val="000090"/>
                </a:solidFill>
              </a:rPr>
              <a:t>With best wishes</a:t>
            </a:r>
            <a:r>
              <a:rPr lang="ru-RU" b="1" dirty="0" smtClean="0">
                <a:solidFill>
                  <a:srgbClr val="000090"/>
                </a:solidFill>
              </a:rPr>
              <a:t>, </a:t>
            </a:r>
            <a:endParaRPr lang="ru-RU" dirty="0" smtClean="0">
              <a:solidFill>
                <a:srgbClr val="000090"/>
              </a:solidFill>
            </a:endParaRPr>
          </a:p>
          <a:p>
            <a:pPr marL="0" indent="0" fontAlgn="auto">
              <a:spcAft>
                <a:spcPts val="0"/>
              </a:spcAft>
              <a:buFont typeface="Brush Script MT" pitchFamily="66" charset="0"/>
              <a:buNone/>
              <a:defRPr/>
            </a:pPr>
            <a:r>
              <a:rPr lang="ru-RU" b="1" dirty="0" smtClean="0">
                <a:solidFill>
                  <a:srgbClr val="000090"/>
                </a:solidFill>
              </a:rPr>
              <a:t>-  </a:t>
            </a:r>
            <a:r>
              <a:rPr lang="en-US" b="1" dirty="0" smtClean="0">
                <a:solidFill>
                  <a:srgbClr val="000090"/>
                </a:solidFill>
              </a:rPr>
              <a:t>Yours</a:t>
            </a:r>
            <a:r>
              <a:rPr lang="ru-RU" b="1" dirty="0" smtClean="0">
                <a:solidFill>
                  <a:srgbClr val="000090"/>
                </a:solidFill>
              </a:rPr>
              <a:t>,</a:t>
            </a:r>
            <a:r>
              <a:rPr lang="ru-RU" dirty="0" smtClean="0">
                <a:solidFill>
                  <a:srgbClr val="000090"/>
                </a:solidFill>
              </a:rPr>
              <a:t> </a:t>
            </a:r>
          </a:p>
          <a:p>
            <a:pPr marL="274320" indent="-274320" fontAlgn="auto">
              <a:spcAft>
                <a:spcPts val="0"/>
              </a:spcAft>
              <a:buFont typeface="Brush Script MT" pitchFamily="66" charset="0"/>
              <a:buChar char="O"/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На следующей строке под завершающей фразой указывается имя автора (без фамилии!)</a:t>
            </a:r>
            <a:endParaRPr lang="ru-RU" sz="29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 typeface="Brush Script MT" pitchFamily="66" charset="0"/>
              <a:buNone/>
              <a:defRPr/>
            </a:pPr>
            <a:endParaRPr lang="en-US" dirty="0" smtClean="0"/>
          </a:p>
          <a:p>
            <a:pPr marL="0" indent="0" fontAlgn="auto">
              <a:spcAft>
                <a:spcPts val="0"/>
              </a:spcAft>
              <a:buFont typeface="Brush Script MT" pitchFamily="66" charset="0"/>
              <a:buNone/>
              <a:defRPr/>
            </a:pPr>
            <a:r>
              <a:rPr lang="ru-RU" dirty="0" smtClean="0"/>
              <a:t>Например: </a:t>
            </a:r>
            <a:endParaRPr lang="en-US" dirty="0" smtClean="0"/>
          </a:p>
          <a:p>
            <a:pPr marL="0" indent="0" fontAlgn="auto">
              <a:spcAft>
                <a:spcPts val="0"/>
              </a:spcAft>
              <a:buFont typeface="Brush Script MT" pitchFamily="66" charset="0"/>
              <a:buNone/>
              <a:defRPr/>
            </a:pPr>
            <a:endParaRPr lang="ru-RU" dirty="0" smtClean="0"/>
          </a:p>
          <a:p>
            <a:pPr marL="0" indent="0" fontAlgn="auto">
              <a:spcAft>
                <a:spcPts val="0"/>
              </a:spcAft>
              <a:buFont typeface="Brush Script MT" pitchFamily="66" charset="0"/>
              <a:buNone/>
              <a:defRPr/>
            </a:pPr>
            <a:r>
              <a:rPr lang="en-US" b="1" dirty="0" smtClean="0">
                <a:solidFill>
                  <a:srgbClr val="000090"/>
                </a:solidFill>
              </a:rPr>
              <a:t>Mikhail</a:t>
            </a:r>
            <a:r>
              <a:rPr lang="ru-RU" dirty="0" smtClean="0"/>
              <a:t> </a:t>
            </a:r>
            <a:endParaRPr lang="en-US" dirty="0" smtClean="0"/>
          </a:p>
          <a:p>
            <a:pPr marL="0" indent="0" fontAlgn="auto">
              <a:spcAft>
                <a:spcPts val="0"/>
              </a:spcAft>
              <a:buFont typeface="Brush Script MT" pitchFamily="66" charset="0"/>
              <a:buNone/>
              <a:defRPr/>
            </a:pPr>
            <a:r>
              <a:rPr lang="en-US" b="1" dirty="0" smtClean="0">
                <a:solidFill>
                  <a:srgbClr val="000090"/>
                </a:solidFill>
              </a:rPr>
              <a:t>Maria</a:t>
            </a:r>
            <a:endParaRPr lang="ru-RU" b="1" dirty="0" smtClean="0">
              <a:solidFill>
                <a:srgbClr val="000090"/>
              </a:solidFill>
            </a:endParaRPr>
          </a:p>
          <a:p>
            <a:pPr marL="274320" indent="-274320" fontAlgn="auto">
              <a:spcAft>
                <a:spcPts val="0"/>
              </a:spcAft>
              <a:buFont typeface="Brush Script MT" pitchFamily="66" charset="0"/>
              <a:buNone/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Пример письма: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80000"/>
              </a:lnSpc>
              <a:buFont typeface="Brush Script MT"/>
              <a:buNone/>
            </a:pPr>
            <a:endParaRPr lang="ru-RU" sz="1400" smtClean="0"/>
          </a:p>
        </p:txBody>
      </p:sp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19250" y="1989138"/>
            <a:ext cx="5903913" cy="4138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ешка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Веш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Вешка.thmx</Template>
  <TotalTime>50</TotalTime>
  <Words>291</Words>
  <Application>Microsoft Macintosh PowerPoint</Application>
  <PresentationFormat>Экран (4:3)</PresentationFormat>
  <Paragraphs>46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Шаблон оформления</vt:lpstr>
      </vt:variant>
      <vt:variant>
        <vt:i4>4</vt:i4>
      </vt:variant>
      <vt:variant>
        <vt:lpstr>Заголовки слайдов</vt:lpstr>
      </vt:variant>
      <vt:variant>
        <vt:i4>9</vt:i4>
      </vt:variant>
    </vt:vector>
  </HeadingPairs>
  <TitlesOfParts>
    <vt:vector size="19" baseType="lpstr">
      <vt:lpstr>Times New Roman</vt:lpstr>
      <vt:lpstr>Arial</vt:lpstr>
      <vt:lpstr>Impact</vt:lpstr>
      <vt:lpstr>Brush Script MT</vt:lpstr>
      <vt:lpstr>Calibri</vt:lpstr>
      <vt:lpstr>Rage Italic</vt:lpstr>
      <vt:lpstr>Вешка</vt:lpstr>
      <vt:lpstr>Вешка</vt:lpstr>
      <vt:lpstr>Вешка</vt:lpstr>
      <vt:lpstr>Вешка</vt:lpstr>
      <vt:lpstr>Слайд 1</vt:lpstr>
      <vt:lpstr>Оформление адресной строки:</vt:lpstr>
      <vt:lpstr>Письмо начинается с неофициального обращения.  Если в задании имя вашего собеседника не указано, его следует придумать:  </vt:lpstr>
      <vt:lpstr>Разделите текст письма на несколько логических абзацев, каждый из которых начните с красной строки.   </vt:lpstr>
      <vt:lpstr>Слайд 5</vt:lpstr>
      <vt:lpstr>В последнем параграфе следует объяснить, почему вы заканчиваете письмо.</vt:lpstr>
      <vt:lpstr>В конце письма на отдельной строке указывается завершающая фраза-клише, которая зависит от близости автора и адресата.  После нее всегда ставится запятая!</vt:lpstr>
      <vt:lpstr>На следующей строке под завершающей фразой указывается имя автора (без фамилии!)</vt:lpstr>
      <vt:lpstr>Пример письма: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Написание письма</dc:title>
  <cp:lastModifiedBy>User</cp:lastModifiedBy>
  <cp:revision>8</cp:revision>
  <dcterms:modified xsi:type="dcterms:W3CDTF">2017-01-26T14:28:34Z</dcterms:modified>
</cp:coreProperties>
</file>